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4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1" r:id="rId7"/>
    <p:sldId id="279" r:id="rId8"/>
    <p:sldId id="278" r:id="rId9"/>
    <p:sldId id="265" r:id="rId10"/>
    <p:sldId id="264" r:id="rId11"/>
    <p:sldId id="266" r:id="rId12"/>
    <p:sldId id="267" r:id="rId13"/>
    <p:sldId id="268" r:id="rId14"/>
    <p:sldId id="274" r:id="rId15"/>
    <p:sldId id="275" r:id="rId16"/>
    <p:sldId id="273" r:id="rId17"/>
    <p:sldId id="272" r:id="rId18"/>
    <p:sldId id="271" r:id="rId19"/>
    <p:sldId id="270" r:id="rId20"/>
    <p:sldId id="269" r:id="rId21"/>
    <p:sldId id="276" r:id="rId22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120" d="100"/>
          <a:sy n="120" d="100"/>
        </p:scale>
        <p:origin x="17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C73B42-24B4-4A5C-B01A-9A097CDCCB52}" type="datetimeFigureOut">
              <a:rPr lang="de-DE" smtClean="0"/>
              <a:t>17.12.2021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D415F4-AA4E-4226-81FB-4A3C3370F90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874906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Held der Geschichte</a:t>
            </a:r>
          </a:p>
          <a:p>
            <a:r>
              <a:rPr lang="de-DE" dirty="0"/>
              <a:t>Junge/Jugendlicher 16-17 Jahre alt</a:t>
            </a:r>
          </a:p>
          <a:p>
            <a:r>
              <a:rPr lang="de-DE" dirty="0"/>
              <a:t>Verfügt über starke magische Fähigkeiten, denen er sich allerdings nicht bewusst ist.</a:t>
            </a:r>
          </a:p>
          <a:p>
            <a:r>
              <a:rPr lang="de-DE" dirty="0"/>
              <a:t>Kann Natur kontrollieren und erschaffen (Pflanzen, Wasser, …)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D415F4-AA4E-4226-81FB-4A3C3370F906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663332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Android / Roboter – Anführer der Gruppe</a:t>
            </a:r>
          </a:p>
          <a:p>
            <a:r>
              <a:rPr lang="de-DE" dirty="0"/>
              <a:t>Wirkt eher wie ein weiser alter Mann</a:t>
            </a:r>
          </a:p>
          <a:p>
            <a:r>
              <a:rPr lang="de-DE" dirty="0"/>
              <a:t>Hat ein Sonnensystem in seinem Kopf (wird später relevant)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D415F4-AA4E-4226-81FB-4A3C3370F906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813984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Assassine der Gruppe</a:t>
            </a:r>
          </a:p>
          <a:p>
            <a:r>
              <a:rPr lang="de-DE" dirty="0"/>
              <a:t>6 Arme, Aquatische Spezies (Schwimmhäute, Froschfüße ,…)</a:t>
            </a:r>
          </a:p>
          <a:p>
            <a:r>
              <a:rPr lang="de-DE" dirty="0"/>
              <a:t>Plasma / Energie Klingen die kombiniert werden können.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D415F4-AA4E-4226-81FB-4A3C3370F906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75358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Techniker und Muscle der Gruppe</a:t>
            </a:r>
          </a:p>
          <a:p>
            <a:r>
              <a:rPr lang="de-DE" dirty="0"/>
              <a:t>Viele Gadgets (Enterhaken, Hammer, Tasche, …)</a:t>
            </a:r>
          </a:p>
          <a:p>
            <a:r>
              <a:rPr lang="de-DE" dirty="0" err="1"/>
              <a:t>Enraged</a:t>
            </a:r>
            <a:r>
              <a:rPr lang="de-DE" dirty="0"/>
              <a:t> Form rechts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D415F4-AA4E-4226-81FB-4A3C3370F906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611028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Eindrücke zum Setting und Inspiration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D415F4-AA4E-4226-81FB-4A3C3370F906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111835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D415F4-AA4E-4226-81FB-4A3C3370F906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691981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CB3A3-29B3-46CC-816D-6CB0B7A91843}" type="datetimeFigureOut">
              <a:rPr lang="de-DE" smtClean="0"/>
              <a:t>17.12.2021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3F5014-AEC1-4B21-90F9-D23A23C14E5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454013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CB3A3-29B3-46CC-816D-6CB0B7A91843}" type="datetimeFigureOut">
              <a:rPr lang="de-DE" smtClean="0"/>
              <a:t>17.12.2021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3F5014-AEC1-4B21-90F9-D23A23C14E5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565428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CB3A3-29B3-46CC-816D-6CB0B7A91843}" type="datetimeFigureOut">
              <a:rPr lang="de-DE" smtClean="0"/>
              <a:t>17.12.2021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3F5014-AEC1-4B21-90F9-D23A23C14E5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407558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CB3A3-29B3-46CC-816D-6CB0B7A91843}" type="datetimeFigureOut">
              <a:rPr lang="de-DE" smtClean="0"/>
              <a:t>17.12.2021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3F5014-AEC1-4B21-90F9-D23A23C14E59}" type="slidenum">
              <a:rPr lang="de-DE" smtClean="0"/>
              <a:t>‹Nr.›</a:t>
            </a:fld>
            <a:endParaRPr lang="de-DE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498202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CB3A3-29B3-46CC-816D-6CB0B7A91843}" type="datetimeFigureOut">
              <a:rPr lang="de-DE" smtClean="0"/>
              <a:t>17.12.2021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3F5014-AEC1-4B21-90F9-D23A23C14E5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845658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CB3A3-29B3-46CC-816D-6CB0B7A91843}" type="datetimeFigureOut">
              <a:rPr lang="de-DE" smtClean="0"/>
              <a:t>17.12.2021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3F5014-AEC1-4B21-90F9-D23A23C14E5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187961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Bild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CB3A3-29B3-46CC-816D-6CB0B7A91843}" type="datetimeFigureOut">
              <a:rPr lang="de-DE" smtClean="0"/>
              <a:t>17.12.2021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3F5014-AEC1-4B21-90F9-D23A23C14E5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331883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CB3A3-29B3-46CC-816D-6CB0B7A91843}" type="datetimeFigureOut">
              <a:rPr lang="de-DE" smtClean="0"/>
              <a:t>17.12.2021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3F5014-AEC1-4B21-90F9-D23A23C14E5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958578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CB3A3-29B3-46CC-816D-6CB0B7A91843}" type="datetimeFigureOut">
              <a:rPr lang="de-DE" smtClean="0"/>
              <a:t>17.12.2021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3F5014-AEC1-4B21-90F9-D23A23C14E5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120541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CB3A3-29B3-46CC-816D-6CB0B7A91843}" type="datetimeFigureOut">
              <a:rPr lang="de-DE" smtClean="0"/>
              <a:t>17.12.2021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3F5014-AEC1-4B21-90F9-D23A23C14E5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715488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CB3A3-29B3-46CC-816D-6CB0B7A91843}" type="datetimeFigureOut">
              <a:rPr lang="de-DE" smtClean="0"/>
              <a:t>17.12.2021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3F5014-AEC1-4B21-90F9-D23A23C14E5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042618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CB3A3-29B3-46CC-816D-6CB0B7A91843}" type="datetimeFigureOut">
              <a:rPr lang="de-DE" smtClean="0"/>
              <a:t>17.12.2021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3F5014-AEC1-4B21-90F9-D23A23C14E5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101375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CB3A3-29B3-46CC-816D-6CB0B7A91843}" type="datetimeFigureOut">
              <a:rPr lang="de-DE" smtClean="0"/>
              <a:t>17.12.2021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3F5014-AEC1-4B21-90F9-D23A23C14E5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993695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CB3A3-29B3-46CC-816D-6CB0B7A91843}" type="datetimeFigureOut">
              <a:rPr lang="de-DE" smtClean="0"/>
              <a:t>17.12.2021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3F5014-AEC1-4B21-90F9-D23A23C14E5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054712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CB3A3-29B3-46CC-816D-6CB0B7A91843}" type="datetimeFigureOut">
              <a:rPr lang="de-DE" smtClean="0"/>
              <a:t>17.12.2021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3F5014-AEC1-4B21-90F9-D23A23C14E5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079025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CB3A3-29B3-46CC-816D-6CB0B7A91843}" type="datetimeFigureOut">
              <a:rPr lang="de-DE" smtClean="0"/>
              <a:t>17.12.2021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3F5014-AEC1-4B21-90F9-D23A23C14E5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73294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CB3A3-29B3-46CC-816D-6CB0B7A91843}" type="datetimeFigureOut">
              <a:rPr lang="de-DE" smtClean="0"/>
              <a:t>17.12.2021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3F5014-AEC1-4B21-90F9-D23A23C14E5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053809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D01CB3A3-29B3-46CC-816D-6CB0B7A91843}" type="datetimeFigureOut">
              <a:rPr lang="de-DE" smtClean="0"/>
              <a:t>17.12.2021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EA3F5014-AEC1-4B21-90F9-D23A23C14E5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4081116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  <p:sldLayoutId id="2147483728" r:id="rId14"/>
    <p:sldLayoutId id="2147483729" r:id="rId15"/>
    <p:sldLayoutId id="2147483730" r:id="rId16"/>
    <p:sldLayoutId id="2147483731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err="1">
                <a:solidFill>
                  <a:schemeClr val="accent3"/>
                </a:solidFill>
                <a:latin typeface="Tw Cen MT" panose="020B0602020104020603" pitchFamily="34" charset="0"/>
              </a:rPr>
              <a:t>Good</a:t>
            </a:r>
            <a:r>
              <a:rPr lang="de-DE" dirty="0">
                <a:solidFill>
                  <a:schemeClr val="accent3"/>
                </a:solidFill>
                <a:latin typeface="Tw Cen MT" panose="020B0602020104020603" pitchFamily="34" charset="0"/>
              </a:rPr>
              <a:t> </a:t>
            </a:r>
            <a:r>
              <a:rPr lang="de-DE" dirty="0" err="1">
                <a:solidFill>
                  <a:schemeClr val="accent3"/>
                </a:solidFill>
                <a:latin typeface="Tw Cen MT" panose="020B0602020104020603" pitchFamily="34" charset="0"/>
              </a:rPr>
              <a:t>Intentions</a:t>
            </a:r>
            <a:endParaRPr lang="de-DE" dirty="0">
              <a:solidFill>
                <a:schemeClr val="accent3"/>
              </a:solidFill>
              <a:latin typeface="Tw Cen MT" panose="020B0602020104020603" pitchFamily="34" charset="0"/>
            </a:endParaRP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>
                <a:latin typeface="Tw Cen MT" panose="020B0602020104020603" pitchFamily="34" charset="0"/>
              </a:rPr>
              <a:t>(Hoffentlich bald) ein Comic von Jan Bartels</a:t>
            </a:r>
          </a:p>
        </p:txBody>
      </p:sp>
    </p:spTree>
    <p:extLst>
      <p:ext uri="{BB962C8B-B14F-4D97-AF65-F5344CB8AC3E}">
        <p14:creationId xmlns:p14="http://schemas.microsoft.com/office/powerpoint/2010/main" val="5773727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2449"/>
            <a:ext cx="3018554" cy="2901747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accent3"/>
                </a:solidFill>
                <a:latin typeface="Tw Cen MT" panose="020B0602020104020603" pitchFamily="34" charset="0"/>
              </a:rPr>
              <a:t>2</a:t>
            </a:r>
            <a:endParaRPr lang="de-DE" dirty="0"/>
          </a:p>
        </p:txBody>
      </p:sp>
      <p:sp>
        <p:nvSpPr>
          <p:cNvPr id="6" name="Textfeld 5"/>
          <p:cNvSpPr txBox="1"/>
          <p:nvPr/>
        </p:nvSpPr>
        <p:spPr>
          <a:xfrm>
            <a:off x="4039985" y="1732449"/>
            <a:ext cx="758952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de-DE" sz="2800" dirty="0" err="1">
                <a:latin typeface="Tw Cen MT" panose="020B0602020104020603" pitchFamily="34" charset="0"/>
              </a:rPr>
              <a:t>Thrines</a:t>
            </a:r>
            <a:r>
              <a:rPr lang="de-DE" sz="2800" dirty="0">
                <a:latin typeface="Tw Cen MT" panose="020B0602020104020603" pitchFamily="34" charset="0"/>
              </a:rPr>
              <a:t> Fernweh wird klar, als er am Hafen die Schiffe beobachtet.</a:t>
            </a:r>
          </a:p>
          <a:p>
            <a:pPr marL="285750" indent="-285750">
              <a:buFontTx/>
              <a:buChar char="-"/>
            </a:pPr>
            <a:r>
              <a:rPr lang="de-DE" sz="2800" dirty="0">
                <a:latin typeface="Tw Cen MT" panose="020B0602020104020603" pitchFamily="34" charset="0"/>
              </a:rPr>
              <a:t>Er unterhält sich mit einem Fremden (Atlas).</a:t>
            </a:r>
          </a:p>
          <a:p>
            <a:pPr marL="285750" indent="-285750">
              <a:buFontTx/>
              <a:buChar char="-"/>
            </a:pPr>
            <a:r>
              <a:rPr lang="de-DE" sz="2800" dirty="0">
                <a:latin typeface="Tw Cen MT" panose="020B0602020104020603" pitchFamily="34" charset="0"/>
              </a:rPr>
              <a:t>Dieser erzählt ihm die Geschichte von „dem Architekten“.</a:t>
            </a:r>
          </a:p>
          <a:p>
            <a:pPr marL="285750" indent="-285750">
              <a:buFontTx/>
              <a:buChar char="-"/>
            </a:pPr>
            <a:endParaRPr lang="de-DE" sz="2800" dirty="0">
              <a:latin typeface="Tw Cen MT" panose="020B0602020104020603" pitchFamily="34" charset="0"/>
            </a:endParaRPr>
          </a:p>
          <a:p>
            <a:pPr marL="285750" indent="-285750">
              <a:buFontTx/>
              <a:buChar char="-"/>
            </a:pPr>
            <a:r>
              <a:rPr lang="de-DE" sz="2800" dirty="0" err="1">
                <a:latin typeface="Tw Cen MT" panose="020B0602020104020603" pitchFamily="34" charset="0"/>
              </a:rPr>
              <a:t>Thrine</a:t>
            </a:r>
            <a:r>
              <a:rPr lang="de-DE" sz="2800" dirty="0">
                <a:latin typeface="Tw Cen MT" panose="020B0602020104020603" pitchFamily="34" charset="0"/>
              </a:rPr>
              <a:t> bleibt allerdings „brav zuhause“ da er seinem Ziehvater vertraut.</a:t>
            </a:r>
          </a:p>
        </p:txBody>
      </p:sp>
    </p:spTree>
    <p:extLst>
      <p:ext uri="{BB962C8B-B14F-4D97-AF65-F5344CB8AC3E}">
        <p14:creationId xmlns:p14="http://schemas.microsoft.com/office/powerpoint/2010/main" val="14500458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2449"/>
            <a:ext cx="3018554" cy="2901747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accent3"/>
                </a:solidFill>
                <a:latin typeface="Tw Cen MT" panose="020B0602020104020603" pitchFamily="34" charset="0"/>
              </a:rPr>
              <a:t>3</a:t>
            </a:r>
            <a:endParaRPr lang="de-DE" dirty="0"/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2448"/>
            <a:ext cx="3018554" cy="2901747"/>
          </a:xfrm>
        </p:spPr>
      </p:pic>
      <p:sp>
        <p:nvSpPr>
          <p:cNvPr id="6" name="Textfeld 5"/>
          <p:cNvSpPr txBox="1"/>
          <p:nvPr/>
        </p:nvSpPr>
        <p:spPr>
          <a:xfrm>
            <a:off x="4039985" y="1732449"/>
            <a:ext cx="758952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de-DE" sz="2800" dirty="0">
                <a:latin typeface="Tw Cen MT" panose="020B0602020104020603" pitchFamily="34" charset="0"/>
              </a:rPr>
              <a:t>Am folgenden Abend wird die Stadt attackiert und </a:t>
            </a:r>
            <a:r>
              <a:rPr lang="de-DE" sz="2800" dirty="0" err="1">
                <a:latin typeface="Tw Cen MT" panose="020B0602020104020603" pitchFamily="34" charset="0"/>
              </a:rPr>
              <a:t>Thrine</a:t>
            </a:r>
            <a:r>
              <a:rPr lang="de-DE" sz="2800" dirty="0">
                <a:latin typeface="Tw Cen MT" panose="020B0602020104020603" pitchFamily="34" charset="0"/>
              </a:rPr>
              <a:t> wird entführt.</a:t>
            </a:r>
          </a:p>
          <a:p>
            <a:pPr marL="285750" indent="-285750">
              <a:buFontTx/>
              <a:buChar char="-"/>
            </a:pPr>
            <a:endParaRPr lang="de-DE" sz="2800" dirty="0">
              <a:latin typeface="Tw Cen MT" panose="020B0602020104020603" pitchFamily="34" charset="0"/>
            </a:endParaRPr>
          </a:p>
          <a:p>
            <a:pPr marL="285750" indent="-285750">
              <a:buFontTx/>
              <a:buChar char="-"/>
            </a:pPr>
            <a:r>
              <a:rPr lang="de-DE" sz="2800" dirty="0">
                <a:latin typeface="Tw Cen MT" panose="020B0602020104020603" pitchFamily="34" charset="0"/>
              </a:rPr>
              <a:t>Dabei setzt </a:t>
            </a:r>
            <a:r>
              <a:rPr lang="de-DE" sz="2800" dirty="0" err="1">
                <a:latin typeface="Tw Cen MT" panose="020B0602020104020603" pitchFamily="34" charset="0"/>
              </a:rPr>
              <a:t>Thrine</a:t>
            </a:r>
            <a:r>
              <a:rPr lang="de-DE" sz="2800" dirty="0">
                <a:latin typeface="Tw Cen MT" panose="020B0602020104020603" pitchFamily="34" charset="0"/>
              </a:rPr>
              <a:t> starke Magie ein, die er nicht kontrollieren kann.</a:t>
            </a:r>
          </a:p>
          <a:p>
            <a:pPr marL="285750" indent="-285750">
              <a:buFontTx/>
              <a:buChar char="-"/>
            </a:pPr>
            <a:r>
              <a:rPr lang="de-DE" sz="2800" dirty="0">
                <a:latin typeface="Tw Cen MT" panose="020B0602020104020603" pitchFamily="34" charset="0"/>
              </a:rPr>
              <a:t>Daraufhin stürzt die Stadt ab.</a:t>
            </a:r>
          </a:p>
        </p:txBody>
      </p:sp>
    </p:spTree>
    <p:extLst>
      <p:ext uri="{BB962C8B-B14F-4D97-AF65-F5344CB8AC3E}">
        <p14:creationId xmlns:p14="http://schemas.microsoft.com/office/powerpoint/2010/main" val="31809305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2449"/>
            <a:ext cx="3018554" cy="2901747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accent3"/>
                </a:solidFill>
                <a:latin typeface="Tw Cen MT" panose="020B0602020104020603" pitchFamily="34" charset="0"/>
              </a:rPr>
              <a:t>4</a:t>
            </a:r>
            <a:endParaRPr lang="de-DE" dirty="0"/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2448"/>
            <a:ext cx="3018554" cy="2901747"/>
          </a:xfr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2446"/>
            <a:ext cx="3018554" cy="2901747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4039985" y="1732449"/>
            <a:ext cx="758952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de-DE" sz="2800" dirty="0" err="1">
                <a:latin typeface="Tw Cen MT" panose="020B0602020104020603" pitchFamily="34" charset="0"/>
              </a:rPr>
              <a:t>Thrine</a:t>
            </a:r>
            <a:r>
              <a:rPr lang="de-DE" sz="2800" dirty="0">
                <a:latin typeface="Tw Cen MT" panose="020B0602020104020603" pitchFamily="34" charset="0"/>
              </a:rPr>
              <a:t> wacht auf dem Schiff von Atlas auf und begegnet </a:t>
            </a:r>
            <a:r>
              <a:rPr lang="de-DE" sz="2800" dirty="0" err="1">
                <a:latin typeface="Tw Cen MT" panose="020B0602020104020603" pitchFamily="34" charset="0"/>
              </a:rPr>
              <a:t>Gea</a:t>
            </a:r>
            <a:r>
              <a:rPr lang="de-DE" sz="2800" dirty="0">
                <a:latin typeface="Tw Cen MT" panose="020B0602020104020603" pitchFamily="34" charset="0"/>
              </a:rPr>
              <a:t> und </a:t>
            </a:r>
            <a:r>
              <a:rPr lang="de-DE" sz="2800" dirty="0" err="1">
                <a:latin typeface="Tw Cen MT" panose="020B0602020104020603" pitchFamily="34" charset="0"/>
              </a:rPr>
              <a:t>Marose</a:t>
            </a:r>
            <a:r>
              <a:rPr lang="de-DE" sz="2800" dirty="0">
                <a:latin typeface="Tw Cen MT" panose="020B0602020104020603" pitchFamily="34" charset="0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de-DE" sz="2800" dirty="0">
                <a:latin typeface="Tw Cen MT" panose="020B0602020104020603" pitchFamily="34" charset="0"/>
              </a:rPr>
              <a:t>Sie konfrontieren </a:t>
            </a:r>
            <a:r>
              <a:rPr lang="de-DE" sz="2800" dirty="0" err="1">
                <a:latin typeface="Tw Cen MT" panose="020B0602020104020603" pitchFamily="34" charset="0"/>
              </a:rPr>
              <a:t>Thrine</a:t>
            </a:r>
            <a:r>
              <a:rPr lang="de-DE" sz="2800" dirty="0">
                <a:latin typeface="Tw Cen MT" panose="020B0602020104020603" pitchFamily="34" charset="0"/>
              </a:rPr>
              <a:t> damit, dass sein Vater für die Zerstörte Welt verantwortlich ist und ihn benutzt hat.</a:t>
            </a:r>
          </a:p>
          <a:p>
            <a:pPr marL="285750" indent="-285750">
              <a:buFontTx/>
              <a:buChar char="-"/>
            </a:pPr>
            <a:endParaRPr lang="de-DE" sz="2800" dirty="0">
              <a:latin typeface="Tw Cen MT" panose="020B0602020104020603" pitchFamily="34" charset="0"/>
            </a:endParaRPr>
          </a:p>
          <a:p>
            <a:pPr marL="285750" indent="-285750">
              <a:buFontTx/>
              <a:buChar char="-"/>
            </a:pPr>
            <a:r>
              <a:rPr lang="de-DE" sz="2800" dirty="0" err="1">
                <a:latin typeface="Tw Cen MT" panose="020B0602020104020603" pitchFamily="34" charset="0"/>
              </a:rPr>
              <a:t>Thrine</a:t>
            </a:r>
            <a:r>
              <a:rPr lang="de-DE" sz="2800" dirty="0">
                <a:latin typeface="Tw Cen MT" panose="020B0602020104020603" pitchFamily="34" charset="0"/>
              </a:rPr>
              <a:t> glaubt ihnen zuerst nicht…</a:t>
            </a:r>
          </a:p>
        </p:txBody>
      </p:sp>
    </p:spTree>
    <p:extLst>
      <p:ext uri="{BB962C8B-B14F-4D97-AF65-F5344CB8AC3E}">
        <p14:creationId xmlns:p14="http://schemas.microsoft.com/office/powerpoint/2010/main" val="32433307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2449"/>
            <a:ext cx="3018554" cy="2901747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accent3"/>
                </a:solidFill>
                <a:latin typeface="Tw Cen MT" panose="020B0602020104020603" pitchFamily="34" charset="0"/>
              </a:rPr>
              <a:t>5</a:t>
            </a:r>
            <a:endParaRPr lang="de-DE" dirty="0"/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2448"/>
            <a:ext cx="3018554" cy="2901747"/>
          </a:xfr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2446"/>
            <a:ext cx="3018554" cy="2901747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4039985" y="1732449"/>
            <a:ext cx="758952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de-DE" sz="2800" dirty="0">
                <a:latin typeface="Tw Cen MT" panose="020B0602020104020603" pitchFamily="34" charset="0"/>
              </a:rPr>
              <a:t>… doch als er sich nachts davon schleicht findet er Beweise.</a:t>
            </a:r>
          </a:p>
          <a:p>
            <a:pPr marL="285750" indent="-285750">
              <a:buFontTx/>
              <a:buChar char="-"/>
            </a:pPr>
            <a:endParaRPr lang="de-DE" sz="2800" dirty="0">
              <a:latin typeface="Tw Cen MT" panose="020B0602020104020603" pitchFamily="34" charset="0"/>
            </a:endParaRPr>
          </a:p>
          <a:p>
            <a:pPr marL="285750" indent="-285750">
              <a:buFontTx/>
              <a:buChar char="-"/>
            </a:pPr>
            <a:r>
              <a:rPr lang="de-DE" sz="2800" dirty="0" err="1">
                <a:latin typeface="Tw Cen MT" panose="020B0602020104020603" pitchFamily="34" charset="0"/>
              </a:rPr>
              <a:t>Gea</a:t>
            </a:r>
            <a:r>
              <a:rPr lang="de-DE" sz="2800" dirty="0">
                <a:latin typeface="Tw Cen MT" panose="020B0602020104020603" pitchFamily="34" charset="0"/>
              </a:rPr>
              <a:t> beruhigt ihn und erzählt von ihrer und </a:t>
            </a:r>
            <a:r>
              <a:rPr lang="de-DE" sz="2800" dirty="0" err="1">
                <a:latin typeface="Tw Cen MT" panose="020B0602020104020603" pitchFamily="34" charset="0"/>
              </a:rPr>
              <a:t>Maroses</a:t>
            </a:r>
            <a:r>
              <a:rPr lang="de-DE" sz="2800" dirty="0">
                <a:latin typeface="Tw Cen MT" panose="020B0602020104020603" pitchFamily="34" charset="0"/>
              </a:rPr>
              <a:t> Hintergrund</a:t>
            </a:r>
          </a:p>
          <a:p>
            <a:pPr marL="285750" indent="-285750">
              <a:buFontTx/>
              <a:buChar char="-"/>
            </a:pPr>
            <a:endParaRPr lang="de-DE" sz="2800" dirty="0">
              <a:latin typeface="Tw Cen MT" panose="020B0602020104020603" pitchFamily="34" charset="0"/>
            </a:endParaRPr>
          </a:p>
          <a:p>
            <a:pPr marL="285750" indent="-285750">
              <a:buFontTx/>
              <a:buChar char="-"/>
            </a:pPr>
            <a:r>
              <a:rPr lang="de-DE" sz="2800" dirty="0" err="1">
                <a:latin typeface="Tw Cen MT" panose="020B0602020104020603" pitchFamily="34" charset="0"/>
              </a:rPr>
              <a:t>Thrine</a:t>
            </a:r>
            <a:r>
              <a:rPr lang="de-DE" sz="2800" dirty="0">
                <a:latin typeface="Tw Cen MT" panose="020B0602020104020603" pitchFamily="34" charset="0"/>
              </a:rPr>
              <a:t> schließt sich den Helden an, um seinen Vater aufzuhalten.</a:t>
            </a:r>
          </a:p>
        </p:txBody>
      </p:sp>
    </p:spTree>
    <p:extLst>
      <p:ext uri="{BB962C8B-B14F-4D97-AF65-F5344CB8AC3E}">
        <p14:creationId xmlns:p14="http://schemas.microsoft.com/office/powerpoint/2010/main" val="2747384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2449"/>
            <a:ext cx="3018554" cy="2901747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accent3"/>
                </a:solidFill>
                <a:latin typeface="Tw Cen MT" panose="020B0602020104020603" pitchFamily="34" charset="0"/>
              </a:rPr>
              <a:t>6</a:t>
            </a:r>
            <a:endParaRPr lang="de-DE" dirty="0"/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2448"/>
            <a:ext cx="3018554" cy="2901747"/>
          </a:xfr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2446"/>
            <a:ext cx="3018554" cy="2901747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4039985" y="1732449"/>
            <a:ext cx="758952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de-DE" sz="2800" dirty="0">
                <a:latin typeface="Tw Cen MT" panose="020B0602020104020603" pitchFamily="34" charset="0"/>
              </a:rPr>
              <a:t>Bei der Verfolgung des Vaters Geraten die Helden in einen Konflikt mit den Bewohnern des </a:t>
            </a:r>
            <a:r>
              <a:rPr lang="de-DE" sz="2800" dirty="0" err="1">
                <a:latin typeface="Tw Cen MT" panose="020B0602020104020603" pitchFamily="34" charset="0"/>
              </a:rPr>
              <a:t>Wastelands</a:t>
            </a:r>
            <a:r>
              <a:rPr lang="de-DE" sz="2800" dirty="0">
                <a:latin typeface="Tw Cen MT" panose="020B0602020104020603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527221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2449"/>
            <a:ext cx="3018554" cy="2901747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accent3"/>
                </a:solidFill>
                <a:latin typeface="Tw Cen MT" panose="020B0602020104020603" pitchFamily="34" charset="0"/>
              </a:rPr>
              <a:t>7</a:t>
            </a:r>
            <a:endParaRPr lang="de-DE" dirty="0"/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2448"/>
            <a:ext cx="3018554" cy="2901747"/>
          </a:xfr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2446"/>
            <a:ext cx="3018554" cy="2901747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4039985" y="1732449"/>
            <a:ext cx="75895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de-DE" sz="2800" dirty="0">
                <a:latin typeface="Tw Cen MT" panose="020B0602020104020603" pitchFamily="34" charset="0"/>
              </a:rPr>
              <a:t>?</a:t>
            </a: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2444"/>
            <a:ext cx="3018554" cy="3188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3851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2449"/>
            <a:ext cx="3018554" cy="2901747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accent3"/>
                </a:solidFill>
                <a:latin typeface="Tw Cen MT" panose="020B0602020104020603" pitchFamily="34" charset="0"/>
              </a:rPr>
              <a:t>8</a:t>
            </a:r>
            <a:endParaRPr lang="de-DE" dirty="0"/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2448"/>
            <a:ext cx="3018554" cy="2901747"/>
          </a:xfr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4" y="1732447"/>
            <a:ext cx="3018555" cy="2901748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4039985" y="1732449"/>
            <a:ext cx="758952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de-DE" sz="2800" dirty="0" err="1">
                <a:latin typeface="Tw Cen MT" panose="020B0602020104020603" pitchFamily="34" charset="0"/>
              </a:rPr>
              <a:t>Thrine</a:t>
            </a:r>
            <a:r>
              <a:rPr lang="de-DE" sz="2800" dirty="0">
                <a:latin typeface="Tw Cen MT" panose="020B0602020104020603" pitchFamily="34" charset="0"/>
              </a:rPr>
              <a:t> benutzt im Kampf seine Magie, die Natur erschaffen kann.</a:t>
            </a:r>
          </a:p>
          <a:p>
            <a:pPr marL="285750" indent="-285750">
              <a:buFontTx/>
              <a:buChar char="-"/>
            </a:pPr>
            <a:r>
              <a:rPr lang="de-DE" sz="2800" dirty="0">
                <a:latin typeface="Tw Cen MT" panose="020B0602020104020603" pitchFamily="34" charset="0"/>
              </a:rPr>
              <a:t>Die Gegner sehen ihn teils als „Gott“ an, andere wollen ihn gefangen nehmen. </a:t>
            </a:r>
          </a:p>
          <a:p>
            <a:pPr marL="285750" indent="-285750">
              <a:buFontTx/>
              <a:buChar char="-"/>
            </a:pPr>
            <a:endParaRPr lang="de-DE" sz="2800" dirty="0">
              <a:latin typeface="Tw Cen MT" panose="020B0602020104020603" pitchFamily="34" charset="0"/>
            </a:endParaRPr>
          </a:p>
          <a:p>
            <a:pPr marL="285750" indent="-285750">
              <a:buFontTx/>
              <a:buChar char="-"/>
            </a:pPr>
            <a:r>
              <a:rPr lang="de-DE" sz="2800" dirty="0">
                <a:latin typeface="Tw Cen MT" panose="020B0602020104020603" pitchFamily="34" charset="0"/>
              </a:rPr>
              <a:t>Der Streit wird geklärt und alle ziehen gemeinsam weiter, um langfristig die Natur zurück zu bringen.</a:t>
            </a:r>
          </a:p>
        </p:txBody>
      </p:sp>
    </p:spTree>
    <p:extLst>
      <p:ext uri="{BB962C8B-B14F-4D97-AF65-F5344CB8AC3E}">
        <p14:creationId xmlns:p14="http://schemas.microsoft.com/office/powerpoint/2010/main" val="23398637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2449"/>
            <a:ext cx="3018554" cy="2901747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accent3"/>
                </a:solidFill>
                <a:latin typeface="Tw Cen MT" panose="020B0602020104020603" pitchFamily="34" charset="0"/>
              </a:rPr>
              <a:t>9</a:t>
            </a:r>
            <a:endParaRPr lang="de-DE" dirty="0"/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2448"/>
            <a:ext cx="3018554" cy="2901747"/>
          </a:xfr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4" y="1732447"/>
            <a:ext cx="3018555" cy="2901748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4039985" y="1732449"/>
            <a:ext cx="758952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de-DE" sz="2800" dirty="0">
                <a:latin typeface="Tw Cen MT" panose="020B0602020104020603" pitchFamily="34" charset="0"/>
              </a:rPr>
              <a:t>Als das Versteck des Vaters erreicht ist, teilt sich die Truppe auf:</a:t>
            </a:r>
          </a:p>
          <a:p>
            <a:pPr marL="742950" lvl="1" indent="-285750">
              <a:buFontTx/>
              <a:buChar char="-"/>
            </a:pPr>
            <a:r>
              <a:rPr lang="de-DE" sz="2800" dirty="0" err="1">
                <a:latin typeface="Tw Cen MT" panose="020B0602020104020603" pitchFamily="34" charset="0"/>
              </a:rPr>
              <a:t>Thrine</a:t>
            </a:r>
            <a:r>
              <a:rPr lang="de-DE" sz="2800" dirty="0">
                <a:latin typeface="Tw Cen MT" panose="020B0602020104020603" pitchFamily="34" charset="0"/>
              </a:rPr>
              <a:t>, </a:t>
            </a:r>
            <a:r>
              <a:rPr lang="de-DE" sz="2800" dirty="0" err="1">
                <a:latin typeface="Tw Cen MT" panose="020B0602020104020603" pitchFamily="34" charset="0"/>
              </a:rPr>
              <a:t>Gea</a:t>
            </a:r>
            <a:r>
              <a:rPr lang="de-DE" sz="2800" dirty="0">
                <a:latin typeface="Tw Cen MT" panose="020B0602020104020603" pitchFamily="34" charset="0"/>
              </a:rPr>
              <a:t> und Atlas sollen Substanz zerstören.</a:t>
            </a:r>
          </a:p>
          <a:p>
            <a:pPr marL="742950" lvl="1" indent="-285750">
              <a:buFontTx/>
              <a:buChar char="-"/>
            </a:pPr>
            <a:r>
              <a:rPr lang="de-DE" sz="2800" dirty="0" err="1">
                <a:latin typeface="Tw Cen MT" panose="020B0602020104020603" pitchFamily="34" charset="0"/>
              </a:rPr>
              <a:t>Marose</a:t>
            </a:r>
            <a:r>
              <a:rPr lang="de-DE" sz="2800" dirty="0">
                <a:latin typeface="Tw Cen MT" panose="020B0602020104020603" pitchFamily="34" charset="0"/>
              </a:rPr>
              <a:t> und </a:t>
            </a:r>
            <a:r>
              <a:rPr lang="de-DE" sz="2800" dirty="0" err="1">
                <a:latin typeface="Tw Cen MT" panose="020B0602020104020603" pitchFamily="34" charset="0"/>
              </a:rPr>
              <a:t>Wastelanders</a:t>
            </a:r>
            <a:r>
              <a:rPr lang="de-DE" sz="2800" dirty="0">
                <a:latin typeface="Tw Cen MT" panose="020B0602020104020603" pitchFamily="34" charset="0"/>
              </a:rPr>
              <a:t> schalten Sicherheit aus.</a:t>
            </a:r>
          </a:p>
          <a:p>
            <a:pPr marL="285750" indent="-285750">
              <a:buFontTx/>
              <a:buChar char="-"/>
            </a:pPr>
            <a:r>
              <a:rPr lang="de-DE" sz="2800" dirty="0">
                <a:latin typeface="Tw Cen MT" panose="020B0602020104020603" pitchFamily="34" charset="0"/>
              </a:rPr>
              <a:t>Atlas wird von den anderen getrennt.</a:t>
            </a:r>
          </a:p>
        </p:txBody>
      </p:sp>
    </p:spTree>
    <p:extLst>
      <p:ext uri="{BB962C8B-B14F-4D97-AF65-F5344CB8AC3E}">
        <p14:creationId xmlns:p14="http://schemas.microsoft.com/office/powerpoint/2010/main" val="30672119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2449"/>
            <a:ext cx="3018554" cy="2901747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accent3"/>
                </a:solidFill>
                <a:latin typeface="Tw Cen MT" panose="020B0602020104020603" pitchFamily="34" charset="0"/>
              </a:rPr>
              <a:t>10</a:t>
            </a:r>
            <a:endParaRPr lang="de-DE" dirty="0"/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2448"/>
            <a:ext cx="3018554" cy="2901747"/>
          </a:xfr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2446"/>
            <a:ext cx="3018554" cy="2901747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4039985" y="1732449"/>
            <a:ext cx="758952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de-DE" sz="2800" dirty="0" err="1">
                <a:latin typeface="Tw Cen MT" panose="020B0602020104020603" pitchFamily="34" charset="0"/>
              </a:rPr>
              <a:t>Gea</a:t>
            </a:r>
            <a:r>
              <a:rPr lang="de-DE" sz="2800" dirty="0">
                <a:latin typeface="Tw Cen MT" panose="020B0602020104020603" pitchFamily="34" charset="0"/>
              </a:rPr>
              <a:t> „opfert sich“ damit </a:t>
            </a:r>
            <a:r>
              <a:rPr lang="de-DE" sz="2800" dirty="0" err="1">
                <a:latin typeface="Tw Cen MT" panose="020B0602020104020603" pitchFamily="34" charset="0"/>
              </a:rPr>
              <a:t>Thrine</a:t>
            </a:r>
            <a:r>
              <a:rPr lang="de-DE" sz="2800" dirty="0">
                <a:latin typeface="Tw Cen MT" panose="020B0602020104020603" pitchFamily="34" charset="0"/>
              </a:rPr>
              <a:t> ans Ziel kommt.</a:t>
            </a:r>
          </a:p>
          <a:p>
            <a:pPr marL="285750" indent="-285750">
              <a:buFontTx/>
              <a:buChar char="-"/>
            </a:pPr>
            <a:r>
              <a:rPr lang="de-DE" sz="2800" dirty="0" err="1">
                <a:latin typeface="Tw Cen MT" panose="020B0602020104020603" pitchFamily="34" charset="0"/>
              </a:rPr>
              <a:t>Thrine</a:t>
            </a:r>
            <a:r>
              <a:rPr lang="de-DE" sz="2800" dirty="0">
                <a:latin typeface="Tw Cen MT" panose="020B0602020104020603" pitchFamily="34" charset="0"/>
              </a:rPr>
              <a:t> findet geheimes Arbeitszimmer seines Vaters.</a:t>
            </a:r>
          </a:p>
          <a:p>
            <a:pPr marL="285750" indent="-285750">
              <a:buFontTx/>
              <a:buChar char="-"/>
            </a:pPr>
            <a:r>
              <a:rPr lang="de-DE" sz="2800" dirty="0">
                <a:latin typeface="Tw Cen MT" panose="020B0602020104020603" pitchFamily="34" charset="0"/>
              </a:rPr>
              <a:t>Erfährt, dass er eigentlich ein Heilmittel für die Natur herstellt.</a:t>
            </a:r>
          </a:p>
        </p:txBody>
      </p:sp>
    </p:spTree>
    <p:extLst>
      <p:ext uri="{BB962C8B-B14F-4D97-AF65-F5344CB8AC3E}">
        <p14:creationId xmlns:p14="http://schemas.microsoft.com/office/powerpoint/2010/main" val="27539637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2449"/>
            <a:ext cx="3018554" cy="2901747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accent3"/>
                </a:solidFill>
                <a:latin typeface="Tw Cen MT" panose="020B0602020104020603" pitchFamily="34" charset="0"/>
              </a:rPr>
              <a:t>11</a:t>
            </a:r>
            <a:endParaRPr lang="de-DE" dirty="0"/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2448"/>
            <a:ext cx="3018554" cy="2901747"/>
          </a:xfr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2446"/>
            <a:ext cx="3018556" cy="2901749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4039985" y="1732449"/>
            <a:ext cx="758952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de-DE" sz="2800" dirty="0">
                <a:latin typeface="Tw Cen MT" panose="020B0602020104020603" pitchFamily="34" charset="0"/>
              </a:rPr>
              <a:t>Atlas konfrontiert den Vater.</a:t>
            </a:r>
          </a:p>
          <a:p>
            <a:pPr marL="285750" indent="-285750">
              <a:buFontTx/>
              <a:buChar char="-"/>
            </a:pPr>
            <a:r>
              <a:rPr lang="de-DE" sz="2800" dirty="0">
                <a:latin typeface="Tw Cen MT" panose="020B0602020104020603" pitchFamily="34" charset="0"/>
              </a:rPr>
              <a:t>Der Vater ist „der Architekt“ und Atlas sein Projekt.</a:t>
            </a:r>
          </a:p>
          <a:p>
            <a:pPr marL="285750" indent="-285750">
              <a:buFontTx/>
              <a:buChar char="-"/>
            </a:pPr>
            <a:endParaRPr lang="de-DE" sz="2800" dirty="0">
              <a:latin typeface="Tw Cen MT" panose="020B0602020104020603" pitchFamily="34" charset="0"/>
            </a:endParaRPr>
          </a:p>
          <a:p>
            <a:pPr marL="285750" indent="-285750">
              <a:buFontTx/>
              <a:buChar char="-"/>
            </a:pPr>
            <a:r>
              <a:rPr lang="de-DE" sz="2800" dirty="0">
                <a:latin typeface="Tw Cen MT" panose="020B0602020104020603" pitchFamily="34" charset="0"/>
              </a:rPr>
              <a:t>Atlas ist hart angepisst vom Leid „in seinem Kopf“.</a:t>
            </a:r>
          </a:p>
          <a:p>
            <a:pPr marL="285750" indent="-285750">
              <a:buFontTx/>
              <a:buChar char="-"/>
            </a:pPr>
            <a:endParaRPr lang="de-DE" sz="2800" dirty="0">
              <a:latin typeface="Tw Cen MT" panose="020B0602020104020603" pitchFamily="34" charset="0"/>
            </a:endParaRPr>
          </a:p>
          <a:p>
            <a:pPr marL="285750" indent="-285750">
              <a:buFontTx/>
              <a:buChar char="-"/>
            </a:pPr>
            <a:r>
              <a:rPr lang="de-DE" sz="2800" dirty="0" err="1">
                <a:latin typeface="Tw Cen MT" panose="020B0602020104020603" pitchFamily="34" charset="0"/>
              </a:rPr>
              <a:t>Gea</a:t>
            </a:r>
            <a:r>
              <a:rPr lang="de-DE" sz="2800" dirty="0">
                <a:latin typeface="Tw Cen MT" panose="020B0602020104020603" pitchFamily="34" charset="0"/>
              </a:rPr>
              <a:t> kommt im letzten Moment, um Atlas zu töten.</a:t>
            </a:r>
          </a:p>
        </p:txBody>
      </p:sp>
    </p:spTree>
    <p:extLst>
      <p:ext uri="{BB962C8B-B14F-4D97-AF65-F5344CB8AC3E}">
        <p14:creationId xmlns:p14="http://schemas.microsoft.com/office/powerpoint/2010/main" val="2104207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13795" y="2662843"/>
            <a:ext cx="10353762" cy="970450"/>
          </a:xfrm>
        </p:spPr>
        <p:txBody>
          <a:bodyPr/>
          <a:lstStyle/>
          <a:p>
            <a:r>
              <a:rPr lang="de-DE" dirty="0">
                <a:solidFill>
                  <a:schemeClr val="accent3"/>
                </a:solidFill>
                <a:latin typeface="Tw Cen MT" panose="020B0602020104020603" pitchFamily="34" charset="0"/>
              </a:rPr>
              <a:t>Held(en)</a:t>
            </a:r>
          </a:p>
        </p:txBody>
      </p:sp>
    </p:spTree>
    <p:extLst>
      <p:ext uri="{BB962C8B-B14F-4D97-AF65-F5344CB8AC3E}">
        <p14:creationId xmlns:p14="http://schemas.microsoft.com/office/powerpoint/2010/main" val="31107245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2449"/>
            <a:ext cx="3018554" cy="2901747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accent3"/>
                </a:solidFill>
                <a:latin typeface="Tw Cen MT" panose="020B0602020104020603" pitchFamily="34" charset="0"/>
              </a:rPr>
              <a:t>12</a:t>
            </a:r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2448"/>
            <a:ext cx="3018554" cy="2901747"/>
          </a:xfr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2446"/>
            <a:ext cx="3018554" cy="2901747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4039985" y="1732449"/>
            <a:ext cx="758952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de-DE" sz="2800" dirty="0" err="1">
                <a:latin typeface="Tw Cen MT" panose="020B0602020104020603" pitchFamily="34" charset="0"/>
              </a:rPr>
              <a:t>Thrine</a:t>
            </a:r>
            <a:r>
              <a:rPr lang="de-DE" sz="2800" dirty="0">
                <a:latin typeface="Tw Cen MT" panose="020B0602020104020603" pitchFamily="34" charset="0"/>
              </a:rPr>
              <a:t>, </a:t>
            </a:r>
            <a:r>
              <a:rPr lang="de-DE" sz="2800" dirty="0" err="1">
                <a:latin typeface="Tw Cen MT" panose="020B0602020104020603" pitchFamily="34" charset="0"/>
              </a:rPr>
              <a:t>Gea</a:t>
            </a:r>
            <a:r>
              <a:rPr lang="de-DE" sz="2800" dirty="0">
                <a:latin typeface="Tw Cen MT" panose="020B0602020104020603" pitchFamily="34" charset="0"/>
              </a:rPr>
              <a:t> und </a:t>
            </a:r>
            <a:r>
              <a:rPr lang="de-DE" sz="2800" dirty="0" err="1">
                <a:latin typeface="Tw Cen MT" panose="020B0602020104020603" pitchFamily="34" charset="0"/>
              </a:rPr>
              <a:t>Marose</a:t>
            </a:r>
            <a:r>
              <a:rPr lang="de-DE" sz="2800" dirty="0">
                <a:latin typeface="Tw Cen MT" panose="020B0602020104020603" pitchFamily="34" charset="0"/>
              </a:rPr>
              <a:t> setzen Atlas frei.</a:t>
            </a:r>
          </a:p>
          <a:p>
            <a:pPr marL="285750" indent="-285750">
              <a:buFontTx/>
              <a:buChar char="-"/>
            </a:pPr>
            <a:r>
              <a:rPr lang="de-DE" sz="2800" dirty="0">
                <a:latin typeface="Tw Cen MT" panose="020B0602020104020603" pitchFamily="34" charset="0"/>
              </a:rPr>
              <a:t>Der Vater lebt wieder mit seiner Familie auf einer heilenden Welt.</a:t>
            </a:r>
          </a:p>
          <a:p>
            <a:pPr marL="285750" indent="-285750">
              <a:buFontTx/>
              <a:buChar char="-"/>
            </a:pPr>
            <a:endParaRPr lang="de-DE" sz="2800" dirty="0">
              <a:latin typeface="Tw Cen MT" panose="020B0602020104020603" pitchFamily="34" charset="0"/>
            </a:endParaRPr>
          </a:p>
          <a:p>
            <a:pPr marL="285750" indent="-285750">
              <a:buFontTx/>
              <a:buChar char="-"/>
            </a:pPr>
            <a:r>
              <a:rPr lang="de-DE" sz="2800" dirty="0">
                <a:latin typeface="Tw Cen MT" panose="020B0602020104020603" pitchFamily="34" charset="0"/>
              </a:rPr>
              <a:t>Die Helden machen sich auf, um weiteren Planeten zu helfen.</a:t>
            </a:r>
          </a:p>
        </p:txBody>
      </p:sp>
    </p:spTree>
    <p:extLst>
      <p:ext uri="{BB962C8B-B14F-4D97-AF65-F5344CB8AC3E}">
        <p14:creationId xmlns:p14="http://schemas.microsoft.com/office/powerpoint/2010/main" val="11387903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162" y="339922"/>
            <a:ext cx="4337745" cy="6136835"/>
          </a:xfrm>
        </p:spPr>
      </p:pic>
      <p:sp>
        <p:nvSpPr>
          <p:cNvPr id="5" name="Textfeld 4"/>
          <p:cNvSpPr txBox="1"/>
          <p:nvPr/>
        </p:nvSpPr>
        <p:spPr>
          <a:xfrm>
            <a:off x="5336771" y="1998456"/>
            <a:ext cx="629273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>
                <a:latin typeface="Tw Cen MT" panose="020B0602020104020603" pitchFamily="34" charset="0"/>
              </a:rPr>
              <a:t>Moral:</a:t>
            </a:r>
          </a:p>
          <a:p>
            <a:r>
              <a:rPr lang="de-DE" sz="2800" dirty="0">
                <a:latin typeface="Tw Cen MT" panose="020B0602020104020603" pitchFamily="34" charset="0"/>
              </a:rPr>
              <a:t>Niemand hat wirklich böse Absichten.</a:t>
            </a:r>
          </a:p>
          <a:p>
            <a:endParaRPr lang="de-DE" sz="2800" dirty="0">
              <a:latin typeface="Tw Cen MT" panose="020B0602020104020603" pitchFamily="34" charset="0"/>
            </a:endParaRPr>
          </a:p>
          <a:p>
            <a:r>
              <a:rPr lang="de-DE" sz="2800" dirty="0">
                <a:latin typeface="Tw Cen MT" panose="020B0602020104020603" pitchFamily="34" charset="0"/>
              </a:rPr>
              <a:t>Es entstehen eher Missverständnisse, da verschiedene Lösungen für das Problem der sterbenden Welt gesucht werden.</a:t>
            </a:r>
          </a:p>
        </p:txBody>
      </p:sp>
    </p:spTree>
    <p:extLst>
      <p:ext uri="{BB962C8B-B14F-4D97-AF65-F5344CB8AC3E}">
        <p14:creationId xmlns:p14="http://schemas.microsoft.com/office/powerpoint/2010/main" val="10700191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178" y="778377"/>
            <a:ext cx="10691643" cy="5301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6618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178" y="778377"/>
            <a:ext cx="10691643" cy="5301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4365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178" y="778377"/>
            <a:ext cx="10691643" cy="5301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4836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178" y="778377"/>
            <a:ext cx="10691643" cy="5301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8002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13795" y="2662843"/>
            <a:ext cx="10353762" cy="970450"/>
          </a:xfrm>
        </p:spPr>
        <p:txBody>
          <a:bodyPr/>
          <a:lstStyle/>
          <a:p>
            <a:r>
              <a:rPr lang="de-DE" dirty="0">
                <a:solidFill>
                  <a:schemeClr val="accent3"/>
                </a:solidFill>
                <a:latin typeface="Tw Cen MT" panose="020B0602020104020603" pitchFamily="34" charset="0"/>
              </a:rPr>
              <a:t>Story</a:t>
            </a:r>
          </a:p>
        </p:txBody>
      </p:sp>
    </p:spTree>
    <p:extLst>
      <p:ext uri="{BB962C8B-B14F-4D97-AF65-F5344CB8AC3E}">
        <p14:creationId xmlns:p14="http://schemas.microsoft.com/office/powerpoint/2010/main" val="642533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13548" y="676101"/>
            <a:ext cx="10353762" cy="970450"/>
          </a:xfrm>
        </p:spPr>
        <p:txBody>
          <a:bodyPr/>
          <a:lstStyle/>
          <a:p>
            <a:r>
              <a:rPr lang="de-DE" dirty="0"/>
              <a:t>        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8774" y="3565698"/>
            <a:ext cx="3245293" cy="2109297"/>
          </a:xfrm>
          <a:prstGeom prst="rect">
            <a:avLst/>
          </a:prstGeom>
        </p:spPr>
      </p:pic>
      <p:pic>
        <p:nvPicPr>
          <p:cNvPr id="7172" name="Picture 4" descr="Interview with Matte Painter and Concept Artist Mai Anh Tran"/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548" y="1199341"/>
            <a:ext cx="3477956" cy="4475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https://i.pinimg.com/564x/b3/9b/e9/b39be9dcea4596ab8eb072322851f062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8774" y="1199340"/>
            <a:ext cx="1864708" cy="2330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 descr="https://i.pinimg.com/564x/09/28/f7/0928f7b47c633cd72f9661476c5553c3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5373" y="1202138"/>
            <a:ext cx="1376353" cy="2328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0" name="Picture 12" descr="https://i.pinimg.com/564x/d8/ee/62/d8ee625928605b7daba1d4991e9d3337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1502" y="1199340"/>
            <a:ext cx="3225381" cy="4477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39941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accent3"/>
                </a:solidFill>
                <a:latin typeface="Tw Cen MT" panose="020B0602020104020603" pitchFamily="34" charset="0"/>
              </a:rPr>
              <a:t>1</a:t>
            </a:r>
            <a:endParaRPr lang="de-DE" dirty="0"/>
          </a:p>
        </p:txBody>
      </p:sp>
      <p:pic>
        <p:nvPicPr>
          <p:cNvPr id="9" name="Inhaltsplatzhalter 8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2449"/>
            <a:ext cx="2910060" cy="2910060"/>
          </a:xfrm>
        </p:spPr>
      </p:pic>
      <p:sp>
        <p:nvSpPr>
          <p:cNvPr id="11" name="Textfeld 10"/>
          <p:cNvSpPr txBox="1"/>
          <p:nvPr/>
        </p:nvSpPr>
        <p:spPr>
          <a:xfrm>
            <a:off x="4039985" y="1732449"/>
            <a:ext cx="758952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de-DE" sz="2800" dirty="0" err="1">
                <a:latin typeface="Tw Cen MT" panose="020B0602020104020603" pitchFamily="34" charset="0"/>
              </a:rPr>
              <a:t>Thrine</a:t>
            </a:r>
            <a:r>
              <a:rPr lang="de-DE" sz="2800" dirty="0">
                <a:latin typeface="Tw Cen MT" panose="020B0602020104020603" pitchFamily="34" charset="0"/>
              </a:rPr>
              <a:t> (Held) lebt in einer fliegenden Handelsstadt / Oase.</a:t>
            </a:r>
          </a:p>
          <a:p>
            <a:pPr marL="285750" indent="-285750">
              <a:buFontTx/>
              <a:buChar char="-"/>
            </a:pPr>
            <a:r>
              <a:rPr lang="de-DE" sz="2800" dirty="0">
                <a:latin typeface="Tw Cen MT" panose="020B0602020104020603" pitchFamily="34" charset="0"/>
              </a:rPr>
              <a:t>Der Rest des Planeten ist kaum bewohnbar (</a:t>
            </a:r>
            <a:r>
              <a:rPr lang="de-DE" sz="2800" dirty="0" err="1">
                <a:latin typeface="Tw Cen MT" panose="020B0602020104020603" pitchFamily="34" charset="0"/>
              </a:rPr>
              <a:t>Wasteland</a:t>
            </a:r>
            <a:r>
              <a:rPr lang="de-DE" sz="2800" dirty="0">
                <a:latin typeface="Tw Cen MT" panose="020B0602020104020603" pitchFamily="34" charset="0"/>
              </a:rPr>
              <a:t>).</a:t>
            </a:r>
          </a:p>
          <a:p>
            <a:pPr marL="285750" indent="-285750">
              <a:buFontTx/>
              <a:buChar char="-"/>
            </a:pPr>
            <a:r>
              <a:rPr lang="de-DE" sz="2800" dirty="0" err="1">
                <a:latin typeface="Tw Cen MT" panose="020B0602020104020603" pitchFamily="34" charset="0"/>
              </a:rPr>
              <a:t>Thrine</a:t>
            </a:r>
            <a:r>
              <a:rPr lang="de-DE" sz="2800" dirty="0">
                <a:latin typeface="Tw Cen MT" panose="020B0602020104020603" pitchFamily="34" charset="0"/>
              </a:rPr>
              <a:t> hat magische Fähigkeiten, ist sich deren Stärke allerdings nicht bewusst.</a:t>
            </a:r>
          </a:p>
        </p:txBody>
      </p:sp>
    </p:spTree>
    <p:extLst>
      <p:ext uri="{BB962C8B-B14F-4D97-AF65-F5344CB8AC3E}">
        <p14:creationId xmlns:p14="http://schemas.microsoft.com/office/powerpoint/2010/main" val="157646591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chiefer">
  <a:themeElements>
    <a:clrScheme name="Schiefer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3EC26C"/>
      </a:accent1>
      <a:accent2>
        <a:srgbClr val="B3D463"/>
      </a:accent2>
      <a:accent3>
        <a:srgbClr val="3BBC9D"/>
      </a:accent3>
      <a:accent4>
        <a:srgbClr val="97AF75"/>
      </a:accent4>
      <a:accent5>
        <a:srgbClr val="6BA841"/>
      </a:accent5>
      <a:accent6>
        <a:srgbClr val="79AE90"/>
      </a:accent6>
      <a:hlink>
        <a:srgbClr val="85E4A6"/>
      </a:hlink>
      <a:folHlink>
        <a:srgbClr val="BDF3D0"/>
      </a:folHlink>
    </a:clrScheme>
    <a:fontScheme name="Schiefer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chiefer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43372978-11FE-4814-AC26-BC300187D8C7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Schiefer</Template>
  <TotalTime>0</TotalTime>
  <Words>552</Words>
  <Application>Microsoft Office PowerPoint</Application>
  <PresentationFormat>Breitbild</PresentationFormat>
  <Paragraphs>85</Paragraphs>
  <Slides>21</Slides>
  <Notes>6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21</vt:i4>
      </vt:variant>
    </vt:vector>
  </HeadingPairs>
  <TitlesOfParts>
    <vt:vector size="26" baseType="lpstr">
      <vt:lpstr>Calibri</vt:lpstr>
      <vt:lpstr>Calisto MT</vt:lpstr>
      <vt:lpstr>Tw Cen MT</vt:lpstr>
      <vt:lpstr>Wingdings 2</vt:lpstr>
      <vt:lpstr>Schiefer</vt:lpstr>
      <vt:lpstr>Good Intentions</vt:lpstr>
      <vt:lpstr>Held(en)</vt:lpstr>
      <vt:lpstr>PowerPoint-Präsentation</vt:lpstr>
      <vt:lpstr>PowerPoint-Präsentation</vt:lpstr>
      <vt:lpstr>PowerPoint-Präsentation</vt:lpstr>
      <vt:lpstr>PowerPoint-Präsentation</vt:lpstr>
      <vt:lpstr>Story</vt:lpstr>
      <vt:lpstr>        </vt:lpstr>
      <vt:lpstr>1</vt:lpstr>
      <vt:lpstr>2</vt:lpstr>
      <vt:lpstr>3</vt:lpstr>
      <vt:lpstr>4</vt:lpstr>
      <vt:lpstr>5</vt:lpstr>
      <vt:lpstr>6</vt:lpstr>
      <vt:lpstr>7</vt:lpstr>
      <vt:lpstr>8</vt:lpstr>
      <vt:lpstr>9</vt:lpstr>
      <vt:lpstr>10</vt:lpstr>
      <vt:lpstr>11</vt:lpstr>
      <vt:lpstr>12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Good Intentions</dc:title>
  <dc:creator>Jan Bartels</dc:creator>
  <cp:lastModifiedBy>Jan Bartels</cp:lastModifiedBy>
  <cp:revision>13</cp:revision>
  <dcterms:created xsi:type="dcterms:W3CDTF">2021-12-16T20:50:18Z</dcterms:created>
  <dcterms:modified xsi:type="dcterms:W3CDTF">2021-12-17T09:12:26Z</dcterms:modified>
</cp:coreProperties>
</file>